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54" autoAdjust="0"/>
    <p:restoredTop sz="94660"/>
  </p:normalViewPr>
  <p:slideViewPr>
    <p:cSldViewPr>
      <p:cViewPr varScale="1">
        <p:scale>
          <a:sx n="38" d="100"/>
          <a:sy n="38" d="100"/>
        </p:scale>
        <p:origin x="-14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8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5"/>
                    <a:ext cx="2919" cy="2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7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0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4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2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5" cy="1534"/>
                    <a:chOff x="1935" y="29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5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5"/>
                      <a:ext cx="570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3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4"/>
                    <a:ext cx="1015" cy="1463"/>
                    <a:chOff x="2936" y="162"/>
                    <a:chExt cx="1015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3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2"/>
                      <a:ext cx="621" cy="422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2578"/>
                      <a:ext cx="1595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3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0" y="2693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1" y="3896"/>
                      <a:ext cx="918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1" cy="2424"/>
                    <a:chOff x="3181" y="1867"/>
                    <a:chExt cx="881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9" cy="29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4" cy="46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1" cy="2385"/>
                    <a:chOff x="3006" y="1984"/>
                    <a:chExt cx="621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600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4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2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8" cy="2185"/>
                    <a:chOff x="2287" y="2135"/>
                    <a:chExt cx="428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2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6"/>
                    <a:ext cx="2568" cy="2047"/>
                  </a:xfrm>
                  <a:custGeom>
                    <a:avLst/>
                    <a:gdLst>
                      <a:gd name="T0" fmla="*/ 2568 w 36729"/>
                      <a:gd name="T1" fmla="*/ 990 h 21600"/>
                      <a:gd name="T2" fmla="*/ 0 w 36729"/>
                      <a:gd name="T3" fmla="*/ 1156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6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80 h 22305"/>
                      <a:gd name="T4" fmla="*/ 541 w 34812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40 w 36830"/>
                      <a:gd name="T3" fmla="*/ 2380 h 22305"/>
                      <a:gd name="T4" fmla="*/ 1051 w 36830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1068 h 21600"/>
                      <a:gd name="T2" fmla="*/ 1851 w 31881"/>
                      <a:gd name="T3" fmla="*/ 518 h 21600"/>
                      <a:gd name="T4" fmla="*/ 1058 w 31881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4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3 w 31146"/>
                      <a:gd name="T3" fmla="*/ 1020 h 21600"/>
                      <a:gd name="T4" fmla="*/ 324 w 31146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29"/>
                  <a:ext cx="443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3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255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56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620E2-6BA4-4EC3-94E7-7D37AF117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1FF3B-4D98-43A5-8B90-EDC7D7FEF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08488-7FA1-4EC1-9A1D-E3860D8FA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D8AB9-9402-441F-95A6-6900451D7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5CFFE-21EF-494C-BA95-1CCD12522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2FA42-648D-4548-AEF6-C154C734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AB7CA-4245-46B5-86B9-8BB1B5A1F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28265-9D16-4956-B879-8B5C89A44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10D64-AF3A-4B74-A146-ACACFB026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25CCF-035C-4129-96DA-A70362419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7FF80-02B2-492E-9504-05B697475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2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2" y="2"/>
                <a:ext cx="770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9" y="2236"/>
                    <a:ext cx="1717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22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9" y="1631"/>
                    <a:ext cx="1677" cy="33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1" y="2033"/>
                    <a:ext cx="900" cy="52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4"/>
                    <a:ext cx="755" cy="34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3" y="1128"/>
                    <a:ext cx="1237" cy="21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1" y="918"/>
                    <a:ext cx="665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4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9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71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7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3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6"/>
                    <a:ext cx="154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1"/>
                    <a:ext cx="755" cy="34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9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4" y="922"/>
                    <a:ext cx="1055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7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9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30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8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4" y="934"/>
                    <a:ext cx="1058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6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5" y="3634"/>
                    <a:ext cx="851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5" y="2689"/>
                    <a:ext cx="1712" cy="30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7" y="3894"/>
                    <a:ext cx="917" cy="47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6"/>
                    <a:ext cx="1649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0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6"/>
                    <a:ext cx="1600" cy="2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41"/>
                    <a:ext cx="86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0" y="2709"/>
                    <a:ext cx="1466" cy="2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7"/>
                    <a:ext cx="78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4"/>
                    <a:ext cx="767" cy="294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2"/>
              </a:xfrm>
              <a:custGeom>
                <a:avLst/>
                <a:gdLst>
                  <a:gd name="T0" fmla="*/ 211 w 21600"/>
                  <a:gd name="T1" fmla="*/ 0 h 21602"/>
                  <a:gd name="T2" fmla="*/ 833 w 21600"/>
                  <a:gd name="T3" fmla="*/ 903 h 21602"/>
                  <a:gd name="T4" fmla="*/ 0 w 21600"/>
                  <a:gd name="T5" fmla="*/ 874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54 h 22305"/>
                  <a:gd name="T2" fmla="*/ 486 w 28940"/>
                  <a:gd name="T3" fmla="*/ 933 h 22305"/>
                  <a:gd name="T4" fmla="*/ 123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0"/>
              </a:xfrm>
              <a:custGeom>
                <a:avLst/>
                <a:gdLst>
                  <a:gd name="T0" fmla="*/ 0 w 30473"/>
                  <a:gd name="T1" fmla="*/ 80 h 22305"/>
                  <a:gd name="T2" fmla="*/ 791 w 30473"/>
                  <a:gd name="T3" fmla="*/ 931 h 22305"/>
                  <a:gd name="T4" fmla="*/ 230 w 30473"/>
                  <a:gd name="T5" fmla="*/ 90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189 h 22305"/>
                  <a:gd name="T2" fmla="*/ 393 w 34812"/>
                  <a:gd name="T3" fmla="*/ 933 h 22305"/>
                  <a:gd name="T4" fmla="*/ 149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189 h 22305"/>
                  <a:gd name="T2" fmla="*/ 559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2"/>
              </a:xfrm>
              <a:custGeom>
                <a:avLst/>
                <a:gdLst>
                  <a:gd name="T0" fmla="*/ 0 w 31881"/>
                  <a:gd name="T1" fmla="*/ 419 h 21600"/>
                  <a:gd name="T2" fmla="*/ 724 w 31881"/>
                  <a:gd name="T3" fmla="*/ 203 h 21600"/>
                  <a:gd name="T4" fmla="*/ 414 w 31881"/>
                  <a:gd name="T5" fmla="*/ 9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2"/>
              </a:xfrm>
              <a:custGeom>
                <a:avLst/>
                <a:gdLst>
                  <a:gd name="T0" fmla="*/ 0 w 31146"/>
                  <a:gd name="T1" fmla="*/ 189 h 21600"/>
                  <a:gd name="T2" fmla="*/ 298 w 31146"/>
                  <a:gd name="T3" fmla="*/ 400 h 21600"/>
                  <a:gd name="T4" fmla="*/ 126 w 31146"/>
                  <a:gd name="T5" fmla="*/ 9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23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3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3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F3EB090-C708-4EFA-9802-37DBA40F4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RTC\My%20Documents\OUTPUT_dang%20dung%20BT.wm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môn lịch sử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IMG0024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219200"/>
            <a:ext cx="3505200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0" y="6172200"/>
            <a:ext cx="91440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Bà </a:t>
            </a:r>
            <a:r>
              <a:rPr lang="en-US" sz="2400" b="1">
                <a:latin typeface="Arial" charset="0"/>
              </a:rPr>
              <a:t>Nguyễn Thị Định : Anh hùng Lực l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ợng vũ trang nhân dân</a:t>
            </a: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381000" y="73025"/>
            <a:ext cx="6019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Arial" charset="0"/>
              </a:rPr>
              <a:t>Lịch sử</a:t>
            </a:r>
            <a:br>
              <a:rPr lang="en-US" sz="2400" u="sng">
                <a:latin typeface="Arial" charset="0"/>
              </a:rPr>
            </a:br>
            <a:endParaRPr lang="en-US" sz="2400" u="sng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>
            <a:spLocks noChangeArrowheads="1"/>
          </p:cNvSpPr>
          <p:nvPr>
            <p:ph type="title"/>
          </p:nvPr>
        </p:nvSpPr>
        <p:spPr>
          <a:xfrm>
            <a:off x="304800" y="3581400"/>
            <a:ext cx="7924800" cy="1676400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i="1" u="sng" smtClean="0">
                <a:latin typeface="Arial" charset="0"/>
              </a:rPr>
              <a:t>Phiếu thảo luận nhóm</a:t>
            </a:r>
            <a:br>
              <a:rPr lang="en-US" sz="3600" b="1" i="1" u="sng" smtClean="0">
                <a:latin typeface="Arial" charset="0"/>
              </a:rPr>
            </a:br>
            <a:r>
              <a:rPr lang="en-US" sz="3600" b="1" i="1" u="sng" smtClean="0">
                <a:latin typeface="Arial" charset="0"/>
              </a:rPr>
              <a:t/>
            </a:r>
            <a:br>
              <a:rPr lang="en-US" sz="3600" b="1" i="1" u="sng" smtClean="0">
                <a:latin typeface="Arial" charset="0"/>
              </a:rPr>
            </a:br>
            <a:r>
              <a:rPr lang="en-US" sz="3600" i="1" smtClean="0">
                <a:latin typeface="Arial" charset="0"/>
              </a:rPr>
              <a:t> Thuật lại sự kiện ngày 17 -1 -1960.</a:t>
            </a:r>
            <a:br>
              <a:rPr lang="en-US" sz="3600" i="1" smtClean="0">
                <a:latin typeface="Arial" charset="0"/>
              </a:rPr>
            </a:br>
            <a:r>
              <a:rPr lang="en-US" sz="3600" i="1" smtClean="0">
                <a:latin typeface="Arial" charset="0"/>
              </a:rPr>
              <a:t/>
            </a:r>
            <a:br>
              <a:rPr lang="en-US" sz="3600" i="1" smtClean="0">
                <a:latin typeface="Arial" charset="0"/>
              </a:rPr>
            </a:br>
            <a:r>
              <a:rPr lang="en-US" sz="3600" i="1" smtClean="0">
                <a:latin typeface="Arial" charset="0"/>
              </a:rPr>
              <a:t/>
            </a:r>
            <a:br>
              <a:rPr lang="en-US" sz="3600" i="1" smtClean="0">
                <a:latin typeface="Arial" charset="0"/>
              </a:rPr>
            </a:br>
            <a:r>
              <a:rPr lang="en-US" sz="3600" i="1" smtClean="0">
                <a:latin typeface="Arial" charset="0"/>
              </a:rPr>
              <a:t> </a:t>
            </a:r>
            <a:r>
              <a:rPr lang="en-US" sz="3600" i="1" smtClean="0">
                <a:solidFill>
                  <a:schemeClr val="bg2"/>
                </a:solidFill>
                <a:latin typeface="Arial" charset="0"/>
              </a:rPr>
              <a:t>Sự kiện này có ảnh h</a:t>
            </a:r>
            <a:r>
              <a:rPr lang="vi-VN" sz="3600" i="1" smtClean="0">
                <a:solidFill>
                  <a:schemeClr val="bg2"/>
                </a:solidFill>
                <a:latin typeface="Arial" charset="0"/>
              </a:rPr>
              <a:t>ư</a:t>
            </a:r>
            <a:r>
              <a:rPr lang="en-US" sz="3600" i="1" smtClean="0">
                <a:solidFill>
                  <a:schemeClr val="bg2"/>
                </a:solidFill>
                <a:latin typeface="Arial" charset="0"/>
              </a:rPr>
              <a:t>ởng gì </a:t>
            </a:r>
            <a:r>
              <a:rPr lang="vi-VN" sz="3600" i="1" smtClean="0">
                <a:solidFill>
                  <a:schemeClr val="bg2"/>
                </a:solidFill>
                <a:latin typeface="Arial" charset="0"/>
              </a:rPr>
              <a:t>đ</a:t>
            </a:r>
            <a:r>
              <a:rPr lang="en-US" sz="3600" i="1" smtClean="0">
                <a:solidFill>
                  <a:schemeClr val="bg2"/>
                </a:solidFill>
                <a:latin typeface="Arial" charset="0"/>
              </a:rPr>
              <a:t>ến các huyện khác ở tỉnh Bến Tre ?</a:t>
            </a:r>
            <a:br>
              <a:rPr lang="en-US" sz="3600" i="1" smtClean="0">
                <a:solidFill>
                  <a:schemeClr val="bg2"/>
                </a:solidFill>
                <a:latin typeface="Arial" charset="0"/>
              </a:rPr>
            </a:br>
            <a:r>
              <a:rPr lang="en-US" sz="3600" i="1" smtClean="0">
                <a:solidFill>
                  <a:schemeClr val="bg2"/>
                </a:solidFill>
                <a:latin typeface="Arial" charset="0"/>
              </a:rPr>
              <a:t/>
            </a:r>
            <a:br>
              <a:rPr lang="en-US" sz="3600" i="1" smtClean="0">
                <a:solidFill>
                  <a:schemeClr val="bg2"/>
                </a:solidFill>
                <a:latin typeface="Arial" charset="0"/>
              </a:rPr>
            </a:br>
            <a:r>
              <a:rPr lang="en-US" sz="3600" i="1" smtClean="0">
                <a:solidFill>
                  <a:schemeClr val="bg2"/>
                </a:solidFill>
                <a:latin typeface="Arial" charset="0"/>
              </a:rPr>
              <a:t>- Kết quả của phong trào “Đồng khởi” ở Bến Tre?</a:t>
            </a:r>
            <a:r>
              <a:rPr lang="en-US" sz="3600" i="1" smtClean="0"/>
              <a:t/>
            </a:r>
            <a:br>
              <a:rPr lang="en-US" sz="3600" i="1" smtClean="0"/>
            </a:br>
            <a:r>
              <a:rPr lang="en-US" sz="3600" i="1" smtClean="0"/>
              <a:t/>
            </a:r>
            <a:br>
              <a:rPr lang="en-US" sz="3600" i="1" smtClean="0"/>
            </a:br>
            <a:endParaRPr lang="en-US" sz="3600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533400" y="0"/>
            <a:ext cx="6400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400" u="sng">
                <a:latin typeface="Arial" charset="0"/>
              </a:rPr>
              <a:t>Lịch sử</a:t>
            </a:r>
            <a:br>
              <a:rPr lang="en-US" sz="2400" u="sng">
                <a:latin typeface="Arial" charset="0"/>
              </a:rPr>
            </a:br>
            <a:endParaRPr lang="en-US" sz="2400" u="sng">
              <a:latin typeface="Arial" charset="0"/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304800" y="1905000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1/ Nguyên nhân bùng nổ phong trào “Đồng khởi”.</a:t>
            </a:r>
          </a:p>
        </p:txBody>
      </p:sp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304800" y="2743200"/>
            <a:ext cx="800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2/ Phong trào “Đồng khởi” của nhân dân tỉnh Bến Tre.</a:t>
            </a: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381000" y="3200400"/>
            <a:ext cx="716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* </a:t>
            </a:r>
            <a:r>
              <a:rPr lang="en-US" sz="2000" b="1" i="1" u="sng">
                <a:latin typeface="Arial" charset="0"/>
              </a:rPr>
              <a:t>Diễn biến:</a:t>
            </a:r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457200" y="4419600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 Phong trào lan rộng khắp các huyện tỉnh Bến Tre.</a:t>
            </a:r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381000" y="4876800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* </a:t>
            </a:r>
            <a:r>
              <a:rPr lang="en-US" sz="2000" b="1" i="1" u="sng">
                <a:latin typeface="Arial" charset="0"/>
              </a:rPr>
              <a:t>Kết quả:</a:t>
            </a:r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457200" y="5181600"/>
            <a:ext cx="762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- Sau một tuần: 22 xã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giải phóng, 29 xã khác tiêu diệt ác ôn, vây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ồn, giải phóng nhiều ấp.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33400" y="60198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 Chính quyền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bị tê liệt, tan rã .</a:t>
            </a:r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381000" y="3581400"/>
            <a:ext cx="876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- Ngày 17- 1- 1960, nhân dân huyện Mỏ Cày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khởi.Với vũ khí thô s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, nhân dân nhất loạt vùng dậy làm cho quân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khiếp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ảm.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54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392" grpId="0"/>
      <p:bldP spid="16393" grpId="0"/>
      <p:bldP spid="16394" grpId="0"/>
      <p:bldP spid="16395" grpId="0"/>
      <p:bldP spid="163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Bent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8200"/>
            <a:ext cx="7315200" cy="51276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362200" y="6019800"/>
            <a:ext cx="518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BẢN ĐỒ TỈNH BẾN TRE</a:t>
            </a: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685800" y="-6350"/>
            <a:ext cx="5867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u="sng">
                <a:latin typeface="Arial" charset="0"/>
              </a:rPr>
              <a:t>Lịch sử</a:t>
            </a:r>
            <a:br>
              <a:rPr lang="en-US" sz="2400" u="sng">
                <a:latin typeface="Arial" charset="0"/>
              </a:rPr>
            </a:br>
            <a:endParaRPr lang="en-US" sz="2400" u="sng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8"/>
          <p:cNvSpPr txBox="1">
            <a:spLocks noChangeArrowheads="1"/>
          </p:cNvSpPr>
          <p:nvPr/>
        </p:nvSpPr>
        <p:spPr bwMode="auto">
          <a:xfrm>
            <a:off x="381000" y="3276600"/>
            <a:ext cx="716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* </a:t>
            </a:r>
            <a:r>
              <a:rPr lang="en-US" sz="2000" b="1" i="1" u="sng">
                <a:latin typeface="Arial" charset="0"/>
              </a:rPr>
              <a:t>Diễn biến:</a:t>
            </a:r>
          </a:p>
        </p:txBody>
      </p:sp>
      <p:sp>
        <p:nvSpPr>
          <p:cNvPr id="16387" name="Text Box 10"/>
          <p:cNvSpPr txBox="1">
            <a:spLocks noChangeArrowheads="1"/>
          </p:cNvSpPr>
          <p:nvPr/>
        </p:nvSpPr>
        <p:spPr bwMode="auto">
          <a:xfrm>
            <a:off x="457200" y="4419600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- Phong trào lan rộng khắp các huyện tỉnh Bến Tre.</a:t>
            </a:r>
          </a:p>
        </p:txBody>
      </p:sp>
      <p:sp>
        <p:nvSpPr>
          <p:cNvPr id="16388" name="Text Box 12"/>
          <p:cNvSpPr txBox="1">
            <a:spLocks noChangeArrowheads="1"/>
          </p:cNvSpPr>
          <p:nvPr/>
        </p:nvSpPr>
        <p:spPr bwMode="auto">
          <a:xfrm>
            <a:off x="457200" y="5181600"/>
            <a:ext cx="762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- Sau một tuần: 22 xã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giải phóng, 29 xã khác tiêu diệt ác ôn, vây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ồn, giải phóng nhiều ấp.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533400" y="59436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 Chính quyền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bị tê liệt, tan rã .</a:t>
            </a:r>
          </a:p>
        </p:txBody>
      </p:sp>
      <p:sp>
        <p:nvSpPr>
          <p:cNvPr id="16390" name="Text Box 9"/>
          <p:cNvSpPr txBox="1">
            <a:spLocks noChangeArrowheads="1"/>
          </p:cNvSpPr>
          <p:nvPr/>
        </p:nvSpPr>
        <p:spPr bwMode="auto">
          <a:xfrm>
            <a:off x="381000" y="3657600"/>
            <a:ext cx="876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 - Ngày 17- 1- 1960, nhân dân huyện Mỏ Cày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khởi.Với vũ khí thô s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, nhân dân nhất loạt vùng dậy làm cho quân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khiếp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ảm.</a:t>
            </a:r>
          </a:p>
        </p:txBody>
      </p:sp>
      <p:sp>
        <p:nvSpPr>
          <p:cNvPr id="16391" name="Rectangle 2"/>
          <p:cNvSpPr>
            <a:spLocks noChangeArrowheads="1"/>
          </p:cNvSpPr>
          <p:nvPr/>
        </p:nvSpPr>
        <p:spPr bwMode="auto">
          <a:xfrm>
            <a:off x="533400" y="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400" u="sng">
                <a:latin typeface="Arial" charset="0"/>
              </a:rPr>
              <a:t>Lịch sử</a:t>
            </a:r>
            <a:r>
              <a:rPr lang="en-US" sz="2400">
                <a:latin typeface="Arial" charset="0"/>
              </a:rPr>
              <a:t/>
            </a:r>
            <a:br>
              <a:rPr lang="en-US" sz="2400">
                <a:latin typeface="Arial" charset="0"/>
              </a:rPr>
            </a:br>
            <a:endParaRPr lang="en-US" sz="2400">
              <a:latin typeface="Arial" charset="0"/>
            </a:endParaRPr>
          </a:p>
        </p:txBody>
      </p:sp>
      <p:sp>
        <p:nvSpPr>
          <p:cNvPr id="16392" name="Text Box 3"/>
          <p:cNvSpPr txBox="1">
            <a:spLocks noChangeArrowheads="1"/>
          </p:cNvSpPr>
          <p:nvPr/>
        </p:nvSpPr>
        <p:spPr bwMode="auto">
          <a:xfrm>
            <a:off x="1524000" y="990600"/>
            <a:ext cx="6019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Bài 20: </a:t>
            </a:r>
            <a:r>
              <a:rPr lang="en-US" sz="4000">
                <a:latin typeface="Arial" charset="0"/>
              </a:rPr>
              <a:t>Bến Tre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ồng khởi</a:t>
            </a:r>
          </a:p>
        </p:txBody>
      </p:sp>
      <p:sp>
        <p:nvSpPr>
          <p:cNvPr id="16393" name="Text Box 5"/>
          <p:cNvSpPr txBox="1">
            <a:spLocks noChangeArrowheads="1"/>
          </p:cNvSpPr>
          <p:nvPr/>
        </p:nvSpPr>
        <p:spPr bwMode="auto">
          <a:xfrm>
            <a:off x="381000" y="1981200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1/ Nguyên nhân bùng nổ phong trào “Đồng khởi”.</a:t>
            </a:r>
          </a:p>
        </p:txBody>
      </p:sp>
      <p:sp>
        <p:nvSpPr>
          <p:cNvPr id="16394" name="Text Box 6"/>
          <p:cNvSpPr txBox="1">
            <a:spLocks noChangeArrowheads="1"/>
          </p:cNvSpPr>
          <p:nvPr/>
        </p:nvSpPr>
        <p:spPr bwMode="auto">
          <a:xfrm>
            <a:off x="457200" y="2438400"/>
            <a:ext cx="838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- Do sự 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àn áp tàn bạo của chính quyền Mĩ – Diệm.</a:t>
            </a:r>
          </a:p>
        </p:txBody>
      </p:sp>
      <p:sp>
        <p:nvSpPr>
          <p:cNvPr id="16395" name="Text Box 7"/>
          <p:cNvSpPr txBox="1">
            <a:spLocks noChangeArrowheads="1"/>
          </p:cNvSpPr>
          <p:nvPr/>
        </p:nvSpPr>
        <p:spPr bwMode="auto">
          <a:xfrm>
            <a:off x="304800" y="2819400"/>
            <a:ext cx="800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2/ Phong trào “Đồng khởi” của nhân dân tỉnh Bến Tre.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Khong ma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2038"/>
            <a:ext cx="7620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04800" y="6396038"/>
            <a:ext cx="723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3333FF"/>
                </a:solidFill>
                <a:latin typeface="Arial" charset="0"/>
              </a:rPr>
              <a:t>Nhân dân miền Nam nổi dậy phá thế kìm kẹp </a:t>
            </a: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533400" y="209550"/>
            <a:ext cx="61531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Arial" charset="0"/>
              </a:rPr>
              <a:t/>
            </a:r>
            <a:br>
              <a:rPr lang="en-US" sz="2000">
                <a:latin typeface="Arial" charset="0"/>
              </a:rPr>
            </a:br>
            <a:r>
              <a:rPr lang="en-US" sz="2000" u="sng">
                <a:latin typeface="Arial" charset="0"/>
              </a:rPr>
              <a:t>Lịch sử</a:t>
            </a:r>
            <a:r>
              <a:rPr lang="en-US" sz="2000">
                <a:latin typeface="Arial" charset="0"/>
              </a:rPr>
              <a:t/>
            </a:r>
            <a:br>
              <a:rPr lang="en-US" sz="2000">
                <a:latin typeface="Arial" charset="0"/>
              </a:rPr>
            </a:b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81000" y="5486400"/>
            <a:ext cx="762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- Mở ra thời kì mới cho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ấu tranh của nhân dân miền Nam.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85800" y="6248400"/>
            <a:ext cx="7467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Mĩ - Diệm r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i vào thế bị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ộng, lúng túng.</a:t>
            </a: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 - Chính quyền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bị tê liệt, tan rã .</a:t>
            </a:r>
          </a:p>
        </p:txBody>
      </p:sp>
      <p:sp>
        <p:nvSpPr>
          <p:cNvPr id="18437" name="Text Box 12"/>
          <p:cNvSpPr txBox="1">
            <a:spLocks noChangeArrowheads="1"/>
          </p:cNvSpPr>
          <p:nvPr/>
        </p:nvSpPr>
        <p:spPr bwMode="auto">
          <a:xfrm>
            <a:off x="457200" y="4038600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- Sau một tuần: 22 xã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giải phóng, 29 xã khác tiêu diệt ác ôn, vây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ồn, giải phóng nhiều ấp.</a:t>
            </a:r>
          </a:p>
        </p:txBody>
      </p:sp>
      <p:sp>
        <p:nvSpPr>
          <p:cNvPr id="18438" name="Rectangle 2"/>
          <p:cNvSpPr>
            <a:spLocks noChangeArrowheads="1"/>
          </p:cNvSpPr>
          <p:nvPr/>
        </p:nvSpPr>
        <p:spPr bwMode="auto">
          <a:xfrm>
            <a:off x="457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800" u="sng">
                <a:latin typeface="Arial" charset="0"/>
              </a:rPr>
              <a:t>Lịch sử</a:t>
            </a:r>
            <a:r>
              <a:rPr lang="en-US" sz="2800">
                <a:latin typeface="Arial" charset="0"/>
              </a:rPr>
              <a:t/>
            </a:r>
            <a:br>
              <a:rPr lang="en-US" sz="2800">
                <a:latin typeface="Arial" charset="0"/>
              </a:rPr>
            </a:br>
            <a:endParaRPr lang="en-US" sz="2800">
              <a:latin typeface="Arial" charset="0"/>
            </a:endParaRPr>
          </a:p>
        </p:txBody>
      </p:sp>
      <p:sp>
        <p:nvSpPr>
          <p:cNvPr id="18439" name="Text Box 3"/>
          <p:cNvSpPr txBox="1">
            <a:spLocks noChangeArrowheads="1"/>
          </p:cNvSpPr>
          <p:nvPr/>
        </p:nvSpPr>
        <p:spPr bwMode="auto">
          <a:xfrm>
            <a:off x="1905000" y="609600"/>
            <a:ext cx="5410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Bài 20: </a:t>
            </a:r>
            <a:r>
              <a:rPr lang="en-US" sz="3600">
                <a:latin typeface="Arial" charset="0"/>
              </a:rPr>
              <a:t>Bến Tre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ồng khởi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1/ Nguyên nhân bùng nổ phong trào “Đồng khởi” .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457200" y="1600200"/>
            <a:ext cx="838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 Do sự 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àn áp tàn bạo của chính quyền Mĩ – Diệm.</a:t>
            </a:r>
          </a:p>
        </p:txBody>
      </p:sp>
      <p:sp>
        <p:nvSpPr>
          <p:cNvPr id="18442" name="Text Box 7"/>
          <p:cNvSpPr txBox="1">
            <a:spLocks noChangeArrowheads="1"/>
          </p:cNvSpPr>
          <p:nvPr/>
        </p:nvSpPr>
        <p:spPr bwMode="auto">
          <a:xfrm>
            <a:off x="381000" y="1981200"/>
            <a:ext cx="800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2/ Phong trào “Đồng khởi” của nhân dân tỉnh Bến Tre.</a:t>
            </a: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381000" y="2743200"/>
            <a:ext cx="876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- Ngày 17- 1- 1960, nhân dân huyện Mỏ Cày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khởi.Với vũ khí thô s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, nhân dân nhất loạt vùng dậy làm cho quân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khiếp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ảm.</a:t>
            </a: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381000" y="34290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- Phong trào lan rộng khắp các huyện tỉnh Bến Tre.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09600" y="6172200"/>
            <a:ext cx="72390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17 – 1 – 1960, nhân dân huyện Mỏ Cày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khởi.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828800" y="5257800"/>
            <a:ext cx="67056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Phong trào lan rộng khắp các huyện của Bến Tre.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276600" y="3886200"/>
            <a:ext cx="5867400" cy="708025"/>
          </a:xfrm>
          <a:prstGeom prst="rect">
            <a:avLst/>
          </a:prstGeom>
          <a:solidFill>
            <a:srgbClr val="99FF99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2"/>
                </a:solidFill>
                <a:latin typeface="Arial" charset="0"/>
              </a:rPr>
              <a:t>Sau 1 tuần: 22 xã </a:t>
            </a:r>
            <a:r>
              <a:rPr lang="vi-VN" sz="2000">
                <a:solidFill>
                  <a:schemeClr val="bg2"/>
                </a:solidFill>
                <a:latin typeface="Arial" charset="0"/>
              </a:rPr>
              <a:t>đư</a:t>
            </a:r>
            <a:r>
              <a:rPr lang="en-US" sz="2000">
                <a:solidFill>
                  <a:schemeClr val="bg2"/>
                </a:solidFill>
                <a:latin typeface="Arial" charset="0"/>
              </a:rPr>
              <a:t>ợc giải phóng, 29 xã khác tiêu diệt </a:t>
            </a:r>
            <a:r>
              <a:rPr lang="vi-VN" sz="2000">
                <a:solidFill>
                  <a:schemeClr val="bg2"/>
                </a:solidFill>
                <a:latin typeface="Arial" charset="0"/>
              </a:rPr>
              <a:t>đư</a:t>
            </a:r>
            <a:r>
              <a:rPr lang="en-US" sz="2000">
                <a:solidFill>
                  <a:schemeClr val="bg2"/>
                </a:solidFill>
                <a:latin typeface="Arial" charset="0"/>
              </a:rPr>
              <a:t>ợc ác ôn, giải phóng </a:t>
            </a:r>
            <a:r>
              <a:rPr lang="vi-VN" sz="2000">
                <a:solidFill>
                  <a:schemeClr val="bg2"/>
                </a:solidFill>
                <a:latin typeface="Arial" charset="0"/>
              </a:rPr>
              <a:t>đư</a:t>
            </a:r>
            <a:r>
              <a:rPr lang="en-US" sz="2000">
                <a:solidFill>
                  <a:schemeClr val="bg2"/>
                </a:solidFill>
                <a:latin typeface="Arial" charset="0"/>
              </a:rPr>
              <a:t>ợc nhiều ấp.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724400" y="1981200"/>
            <a:ext cx="4114800" cy="1323975"/>
          </a:xfrm>
          <a:prstGeom prst="rect">
            <a:avLst/>
          </a:prstGeom>
          <a:solidFill>
            <a:srgbClr val="99FF99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Ở nhiều n</a:t>
            </a:r>
            <a:r>
              <a:rPr lang="vi-VN" sz="2000">
                <a:solidFill>
                  <a:schemeClr val="hlink"/>
                </a:solidFill>
                <a:latin typeface="Arial" charset="0"/>
              </a:rPr>
              <a:t>ơ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i, Uỷ ban nhân dân tự quản </a:t>
            </a:r>
            <a:r>
              <a:rPr lang="vi-VN" sz="2000">
                <a:solidFill>
                  <a:schemeClr val="hlink"/>
                </a:solidFill>
                <a:latin typeface="Arial" charset="0"/>
              </a:rPr>
              <a:t>đư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ợc thành lập, bọn phản cách mạng bị trừng trị dân nghèo </a:t>
            </a:r>
            <a:r>
              <a:rPr lang="vi-VN" sz="2000">
                <a:solidFill>
                  <a:schemeClr val="hlink"/>
                </a:solidFill>
                <a:latin typeface="Arial" charset="0"/>
              </a:rPr>
              <a:t>đư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ợc chia ruộng.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286000" y="304800"/>
            <a:ext cx="6019800" cy="1016000"/>
          </a:xfrm>
          <a:prstGeom prst="rect">
            <a:avLst/>
          </a:prstGeom>
          <a:solidFill>
            <a:srgbClr val="FFFF00"/>
          </a:solidFill>
          <a:ln w="9525">
            <a:solidFill>
              <a:srgbClr val="7AE82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3333FF"/>
                </a:solidFill>
                <a:latin typeface="Arial" charset="0"/>
              </a:rPr>
              <a:t>Mở ra thời kì mới: nhân dân miền Nam cầm vũ khí chống quân thù, Mĩ – Diệm r</a:t>
            </a:r>
            <a:r>
              <a:rPr lang="vi-VN" sz="2000" b="1">
                <a:solidFill>
                  <a:srgbClr val="3333FF"/>
                </a:solidFill>
                <a:latin typeface="Arial" charset="0"/>
              </a:rPr>
              <a:t>ơ</a:t>
            </a:r>
            <a:r>
              <a:rPr lang="en-US" sz="2000" b="1">
                <a:solidFill>
                  <a:srgbClr val="3333FF"/>
                </a:solidFill>
                <a:latin typeface="Arial" charset="0"/>
              </a:rPr>
              <a:t>i vào thế bị </a:t>
            </a:r>
            <a:r>
              <a:rPr lang="vi-VN" sz="2000" b="1">
                <a:solidFill>
                  <a:srgbClr val="3333FF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FF"/>
                </a:solidFill>
                <a:latin typeface="Arial" charset="0"/>
              </a:rPr>
              <a:t>ộng, lúng túng.</a:t>
            </a:r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1447800" y="5105400"/>
            <a:ext cx="304800" cy="381000"/>
          </a:xfrm>
          <a:prstGeom prst="star5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600">
              <a:latin typeface="Arial"/>
            </a:endParaRPr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4419600" y="1981200"/>
            <a:ext cx="304800" cy="381000"/>
          </a:xfrm>
          <a:prstGeom prst="star5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600">
              <a:latin typeface="Arial"/>
            </a:endParaRP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2819400" y="3810000"/>
            <a:ext cx="381000" cy="304800"/>
          </a:xfrm>
          <a:prstGeom prst="star5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600">
              <a:latin typeface="Arial"/>
            </a:endParaRPr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228600" y="5867400"/>
            <a:ext cx="381000" cy="381000"/>
          </a:xfrm>
          <a:prstGeom prst="star5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1600">
              <a:solidFill>
                <a:srgbClr val="FF9933"/>
              </a:solidFill>
              <a:latin typeface="Arial"/>
            </a:endParaRPr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 rot="564073">
            <a:off x="-304800" y="1295400"/>
            <a:ext cx="4700588" cy="2895600"/>
          </a:xfrm>
          <a:prstGeom prst="irregularSeal2">
            <a:avLst/>
          </a:prstGeom>
          <a:solidFill>
            <a:srgbClr val="FFCC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sz="1600" b="1" i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9458" name="Line 2"/>
          <p:cNvSpPr>
            <a:spLocks noChangeShapeType="1"/>
          </p:cNvSpPr>
          <p:nvPr/>
        </p:nvSpPr>
        <p:spPr bwMode="auto">
          <a:xfrm flipV="1">
            <a:off x="457200" y="54102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1676400" y="4114800"/>
            <a:ext cx="1219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4724400" y="1447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533400" y="2514600"/>
            <a:ext cx="35814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1">
                <a:solidFill>
                  <a:srgbClr val="9900FF"/>
                </a:solidFill>
                <a:latin typeface="Arial" charset="0"/>
              </a:rPr>
              <a:t>            PHONG TRÀO</a:t>
            </a:r>
          </a:p>
          <a:p>
            <a:pPr eaLnBrk="1" hangingPunct="1"/>
            <a:r>
              <a:rPr lang="en-US" b="1">
                <a:solidFill>
                  <a:srgbClr val="9900FF"/>
                </a:solidFill>
                <a:latin typeface="Arial" charset="0"/>
              </a:rPr>
              <a:t>“ĐỒNG KHỞI” Ở BẾN TRE</a:t>
            </a:r>
          </a:p>
          <a:p>
            <a:pPr eaLnBrk="1" hangingPunct="1">
              <a:spcBef>
                <a:spcPct val="50000"/>
              </a:spcBef>
            </a:pPr>
            <a:endParaRPr lang="en-US" i="1">
              <a:solidFill>
                <a:srgbClr val="9900FF"/>
              </a:solidFill>
              <a:latin typeface="Arial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 flipV="1">
            <a:off x="3276600" y="2514600"/>
            <a:ext cx="1219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  <p:bldP spid="19460" grpId="0" animBg="1"/>
      <p:bldP spid="19461" grpId="0" animBg="1"/>
      <p:bldP spid="19462" grpId="0" animBg="1"/>
      <p:bldP spid="19463" grpId="0" animBg="1"/>
      <p:bldP spid="21518" grpId="0" animBg="1"/>
      <p:bldP spid="19458" grpId="0" animBg="1"/>
      <p:bldP spid="19464" grpId="0" animBg="1"/>
      <p:bldP spid="19466" grpId="0" animBg="1"/>
      <p:bldP spid="21523" grpId="0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868363"/>
          </a:xfrm>
          <a:noFill/>
        </p:spPr>
        <p:txBody>
          <a:bodyPr anchor="b"/>
          <a:lstStyle/>
          <a:p>
            <a:pPr eaLnBrk="1" hangingPunct="1"/>
            <a:r>
              <a:rPr lang="en-US" sz="4000" smtClean="0">
                <a:latin typeface="Arial" charset="0"/>
              </a:rPr>
              <a:t>Trò ch</a:t>
            </a:r>
            <a:r>
              <a:rPr lang="vi-VN" sz="4000" smtClean="0">
                <a:latin typeface="Arial" charset="0"/>
              </a:rPr>
              <a:t>ơ</a:t>
            </a:r>
            <a:r>
              <a:rPr lang="en-US" sz="4000" smtClean="0">
                <a:latin typeface="Arial" charset="0"/>
              </a:rPr>
              <a:t>i: Ai nhanh h</a:t>
            </a:r>
            <a:r>
              <a:rPr lang="vi-VN" sz="4000" smtClean="0">
                <a:latin typeface="Arial" charset="0"/>
              </a:rPr>
              <a:t>ơ</a:t>
            </a:r>
            <a:r>
              <a:rPr lang="en-US" sz="4000" smtClean="0">
                <a:latin typeface="Arial" charset="0"/>
              </a:rPr>
              <a:t>n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0" y="838200"/>
            <a:ext cx="8229600" cy="6019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1. Vì sao phong trào “Đồng khởi” ra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ời ?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A. Do nhân dân miền Nam muốn biểu d</a:t>
            </a:r>
            <a:r>
              <a:rPr lang="vi-VN" sz="2000">
                <a:latin typeface="Arial" charset="0"/>
              </a:rPr>
              <a:t>ươ</a:t>
            </a:r>
            <a:r>
              <a:rPr lang="en-US" sz="2000">
                <a:latin typeface="Arial" charset="0"/>
              </a:rPr>
              <a:t>ng lực l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ợng.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B. Do nhân dân mong muốn nhanh chóng thống nhất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ất n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ớc.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C. Do sự tàn sát dã man của Mĩ – Diệm.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2. Phong trào “Đồng khởi” nổ ra và thắng lợi ở nhiều vùng nông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thôn miền Nam trong thời gian nào?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A. Cuối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1958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1959.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B. Cuối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1959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1960.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C. Cuối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1960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1961.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3.  N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i tiêu biểu của phong trào “Đồng khởi” là ở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âu?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A. Tỉnh Bến Tre.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B. Tỉnh Quảng Trị.</a:t>
            </a:r>
          </a:p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sz="2000">
                <a:latin typeface="Arial" charset="0"/>
              </a:rPr>
              <a:t>	C. Thủ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ô Hà Nội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400" u="sng">
                <a:latin typeface="Arial" charset="0"/>
              </a:rPr>
              <a:t>Lịch sử</a:t>
            </a:r>
            <a:br>
              <a:rPr lang="en-US" sz="2400" u="sng">
                <a:latin typeface="Arial" charset="0"/>
              </a:rPr>
            </a:br>
            <a:endParaRPr lang="en-US" sz="2400" u="sng">
              <a:latin typeface="Arial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71600" y="609600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Bài 20: Bến Tre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ồng khởi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1/ Nguyên nhân bùng nổ phong trào “Đồng khởi” .</a:t>
            </a: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381000" y="1981200"/>
            <a:ext cx="800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2/ Phong trào “Đồng khởi” của nhân dân tỉnh Bến Tre.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381000" y="2743200"/>
            <a:ext cx="876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 Ngày 17- 1- 1960, nhân dân huyện Mỏ Cày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ồng khởi.Với vũ khí thô s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, nhân dân nhất loạt vùng dậy làm cho quân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ịch khiếp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ảm.</a:t>
            </a:r>
          </a:p>
        </p:txBody>
      </p:sp>
      <p:sp>
        <p:nvSpPr>
          <p:cNvPr id="21511" name="Text Box 12"/>
          <p:cNvSpPr txBox="1">
            <a:spLocks noChangeArrowheads="1"/>
          </p:cNvSpPr>
          <p:nvPr/>
        </p:nvSpPr>
        <p:spPr bwMode="auto">
          <a:xfrm>
            <a:off x="457200" y="4038600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- Sau một tuần: 22 xã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giải phóng, 29 xã khác tiêu diệt ác ôn, vây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ồn, giải phóng nhiều ấp.</a:t>
            </a:r>
          </a:p>
        </p:txBody>
      </p:sp>
      <p:sp>
        <p:nvSpPr>
          <p:cNvPr id="21512" name="Text Box 13"/>
          <p:cNvSpPr txBox="1">
            <a:spLocks noChangeArrowheads="1"/>
          </p:cNvSpPr>
          <p:nvPr/>
        </p:nvSpPr>
        <p:spPr bwMode="auto">
          <a:xfrm>
            <a:off x="0" y="5105400"/>
            <a:ext cx="640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  3/ Ý nghĩa của phong trào “Đồng khởi”</a:t>
            </a:r>
          </a:p>
        </p:txBody>
      </p:sp>
      <p:sp>
        <p:nvSpPr>
          <p:cNvPr id="21513" name="Text Box 15"/>
          <p:cNvSpPr txBox="1">
            <a:spLocks noChangeArrowheads="1"/>
          </p:cNvSpPr>
          <p:nvPr/>
        </p:nvSpPr>
        <p:spPr bwMode="auto">
          <a:xfrm>
            <a:off x="381000" y="58674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- Nhân dân miền Nam cầm vũ khí chiến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ấu chống quân thù,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ẩy </a:t>
            </a:r>
          </a:p>
        </p:txBody>
      </p:sp>
      <p:sp>
        <p:nvSpPr>
          <p:cNvPr id="21514" name="Text Box 12"/>
          <p:cNvSpPr txBox="1">
            <a:spLocks noChangeArrowheads="1"/>
          </p:cNvSpPr>
          <p:nvPr/>
        </p:nvSpPr>
        <p:spPr bwMode="auto">
          <a:xfrm>
            <a:off x="685800" y="6248400"/>
            <a:ext cx="7467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Mĩ - Diệm r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i vào thế bị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ộng, lúng túng.</a:t>
            </a: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57200" y="32766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 - Nêu tình hình n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ớc ta sau hiệp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ịnh Gi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- ne - v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 ?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28600" y="4953000"/>
            <a:ext cx="8915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- Vì sao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ất n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ớc ta, nhân dân ta phải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au nỗi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au chia cắt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build="allAtOnce"/>
      <p:bldP spid="2055" grpId="0"/>
      <p:bldP spid="205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OUTPUT_dang dung BT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" y="15240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5199" fill="hold"/>
                                        <p:tgtEl>
                                          <p:spTgt spid="71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1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3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173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VietnameseProvincesMapTiengVi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81000"/>
            <a:ext cx="4741863" cy="6096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239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" charset="0"/>
              </a:rPr>
              <a:t>Bài 20: </a:t>
            </a:r>
            <a:r>
              <a:rPr lang="en-US" sz="4400">
                <a:latin typeface="Arial" charset="0"/>
              </a:rPr>
              <a:t>Bến Tre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ồng khởi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800">
                <a:latin typeface="Arial" charset="0"/>
              </a:rPr>
              <a:t/>
            </a:r>
            <a:br>
              <a:rPr lang="en-US" sz="2800">
                <a:latin typeface="Arial" charset="0"/>
              </a:rPr>
            </a:br>
            <a:r>
              <a:rPr lang="en-US" sz="2800" u="sng">
                <a:latin typeface="Arial" charset="0"/>
              </a:rPr>
              <a:t>Lịch sử</a:t>
            </a:r>
            <a:br>
              <a:rPr lang="en-US" sz="2800" u="sng">
                <a:latin typeface="Arial" charset="0"/>
              </a:rPr>
            </a:br>
            <a:endParaRPr lang="en-US" sz="2800" u="sng">
              <a:latin typeface="Arial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6858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" charset="0"/>
              </a:rPr>
              <a:t>Bài 20: </a:t>
            </a:r>
            <a:r>
              <a:rPr lang="en-US" sz="4400">
                <a:latin typeface="Arial" charset="0"/>
              </a:rPr>
              <a:t>Bến Tre </a:t>
            </a:r>
            <a:r>
              <a:rPr lang="vi-VN" sz="4400">
                <a:latin typeface="Arial" charset="0"/>
              </a:rPr>
              <a:t>đ</a:t>
            </a:r>
            <a:r>
              <a:rPr lang="en-US" sz="4400">
                <a:latin typeface="Arial" charset="0"/>
              </a:rPr>
              <a:t>ồng khởi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0" y="2819400"/>
            <a:ext cx="8077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1/ Nguyên nhân bùng nổ phong trào “Đồng khởi”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3" descr="1.bmp"/>
          <p:cNvPicPr>
            <a:picLocks noChangeAspect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762000"/>
            <a:ext cx="6172200" cy="5791200"/>
          </a:xfrm>
          <a:noFill/>
        </p:spPr>
      </p:pic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304800" y="-6350"/>
            <a:ext cx="51260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</a:rPr>
              <a:t>Lịch sử</a:t>
            </a:r>
            <a:br>
              <a:rPr lang="en-US" sz="2000" u="sng">
                <a:latin typeface="Arial" charset="0"/>
              </a:rPr>
            </a:br>
            <a:endParaRPr lang="en-US" sz="2000" u="sng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maychem"/>
          <p:cNvPicPr>
            <a:picLocks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143000"/>
            <a:ext cx="6781800" cy="5562600"/>
          </a:xfrm>
          <a:noFill/>
          <a:ln>
            <a:solidFill>
              <a:schemeClr val="tx1"/>
            </a:solidFill>
          </a:ln>
        </p:spPr>
      </p:pic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762000" y="198438"/>
            <a:ext cx="10255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/>
            </a:r>
            <a:br>
              <a:rPr lang="en-US" sz="2000">
                <a:latin typeface="Arial" charset="0"/>
              </a:rPr>
            </a:br>
            <a:r>
              <a:rPr lang="en-US" sz="2000" u="sng">
                <a:latin typeface="Arial" charset="0"/>
              </a:rPr>
              <a:t>Lịch sử</a:t>
            </a:r>
            <a:br>
              <a:rPr lang="en-US" sz="2000" u="sng">
                <a:latin typeface="Arial" charset="0"/>
              </a:rPr>
            </a:br>
            <a:endParaRPr lang="en-US" sz="2000" u="sng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3400" y="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800">
                <a:latin typeface="Arial" charset="0"/>
              </a:rPr>
              <a:t/>
            </a:r>
            <a:br>
              <a:rPr lang="en-US" sz="2800">
                <a:latin typeface="Arial" charset="0"/>
              </a:rPr>
            </a:br>
            <a:r>
              <a:rPr lang="en-US" sz="2800" u="sng">
                <a:latin typeface="Arial" charset="0"/>
              </a:rPr>
              <a:t>Lịch sử</a:t>
            </a:r>
            <a:br>
              <a:rPr lang="en-US" sz="2800" u="sng">
                <a:latin typeface="Arial" charset="0"/>
              </a:rPr>
            </a:br>
            <a:endParaRPr lang="en-US" sz="2800" u="sng">
              <a:latin typeface="Arial" charset="0"/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228600" y="17526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1/ Nguyên nhân bùng nổ phong trào “Đồng khởi”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57200" y="2286000"/>
            <a:ext cx="838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- Do sự 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àn áp tàn bạo của chính quyền Mĩ – Diệm.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28600" y="2895600"/>
            <a:ext cx="8915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2/ Phong trào “Đồng khởi” của nhân dân tỉnh Bến Tre.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2295" grpId="0"/>
    </p:bld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57</TotalTime>
  <Words>910</Words>
  <Application>Microsoft Office PowerPoint</Application>
  <PresentationFormat>On-screen Show (4:3)</PresentationFormat>
  <Paragraphs>80</Paragraphs>
  <Slides>19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 Black</vt:lpstr>
      <vt:lpstr>Arial</vt:lpstr>
      <vt:lpstr>Times New Roman</vt:lpstr>
      <vt:lpstr>Calibri</vt:lpstr>
      <vt:lpstr>Fireworks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Phiếu thảo luận nhóm   Thuật lại sự kiện ngày 17 -1 -1960.    Sự kiện này có ảnh hưởng gì đến các huyện khác ở tỉnh Bến Tre ?  - Kết quả của phong trào “Đồng khởi” ở Bến Tre?  </vt:lpstr>
      <vt:lpstr>Slide 12</vt:lpstr>
      <vt:lpstr>Slide 13</vt:lpstr>
      <vt:lpstr>Slide 14</vt:lpstr>
      <vt:lpstr>Slide 15</vt:lpstr>
      <vt:lpstr>Slide 16</vt:lpstr>
      <vt:lpstr>Slide 17</vt:lpstr>
      <vt:lpstr>Trò chơi: Ai nhanh hơn</vt:lpstr>
      <vt:lpstr>Slide 19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7</cp:revision>
  <dcterms:created xsi:type="dcterms:W3CDTF">2009-07-04T14:22:52Z</dcterms:created>
  <dcterms:modified xsi:type="dcterms:W3CDTF">2016-06-30T02:39:47Z</dcterms:modified>
</cp:coreProperties>
</file>